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25"/>
  </p:notesMasterIdLst>
  <p:sldIdLst>
    <p:sldId id="259" r:id="rId2"/>
    <p:sldId id="303" r:id="rId3"/>
    <p:sldId id="302" r:id="rId4"/>
    <p:sldId id="305" r:id="rId5"/>
    <p:sldId id="307" r:id="rId6"/>
    <p:sldId id="264" r:id="rId7"/>
    <p:sldId id="312" r:id="rId8"/>
    <p:sldId id="311" r:id="rId9"/>
    <p:sldId id="313" r:id="rId10"/>
    <p:sldId id="309" r:id="rId11"/>
    <p:sldId id="261" r:id="rId12"/>
    <p:sldId id="271" r:id="rId13"/>
    <p:sldId id="266" r:id="rId14"/>
    <p:sldId id="267" r:id="rId15"/>
    <p:sldId id="268" r:id="rId16"/>
    <p:sldId id="269" r:id="rId17"/>
    <p:sldId id="274" r:id="rId18"/>
    <p:sldId id="277" r:id="rId19"/>
    <p:sldId id="289" r:id="rId20"/>
    <p:sldId id="272" r:id="rId21"/>
    <p:sldId id="275" r:id="rId22"/>
    <p:sldId id="279" r:id="rId23"/>
    <p:sldId id="281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CC0000"/>
    <a:srgbClr val="FF33CC"/>
    <a:srgbClr val="FFFF00"/>
    <a:srgbClr val="FEDEFA"/>
    <a:srgbClr val="FF3300"/>
    <a:srgbClr val="FF6699"/>
    <a:srgbClr val="FFFF66"/>
    <a:srgbClr val="A5E5F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9537" autoAdjust="0"/>
    <p:restoredTop sz="94652" autoAdjust="0"/>
  </p:normalViewPr>
  <p:slideViewPr>
    <p:cSldViewPr>
      <p:cViewPr>
        <p:scale>
          <a:sx n="75" d="100"/>
          <a:sy n="75" d="100"/>
        </p:scale>
        <p:origin x="-49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041C99A-C4F5-4A6F-A90B-97AEF56CF73B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3BE18D5-1D8F-4208-92C9-D921A940F4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75DBE-55BD-4BDD-9771-58FB88F42C09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96C7A-E4D5-4674-9B92-A77B566A6F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3ACE7-CF33-4CF4-B48D-F56BB728F159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E4FE72-0F0E-4210-90D9-D3313CF166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0F8D1-67E7-4930-9CAB-971D3A9B0F88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F0A0B-459A-4988-8215-DDF6ED6C2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C8E3D1-D0D3-41BD-8EF8-7790391914F2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2ECE3-5816-41B0-9A67-BA52901237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38750A-0703-45CB-99A7-A5A7ADB39FED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4DE6D-958A-4C56-BF44-8CD65E4D43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19DAC9-B593-4ACE-946E-0AC24F7CF090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A74D24-B4C4-47C0-A242-55192E08A5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4A4AB2-2F84-4B34-8F0E-87FC85A96BB1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F34D8-9374-4CFD-BDC5-4EA602F02F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D98E14-EE8D-4654-A61A-AC38634E702E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3F5C3D-E87E-442F-90B0-4B69E3ECFA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5E52A-88F6-4A8A-A0BD-FBD3EEFD8CF3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1AFFC-8884-47A8-AF01-DA13B11FB5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D223D2-7D0F-40CF-BF03-F47E51DA7309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2A2A07-D482-4FA1-93A3-9528BE91C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DB65D3-A1FA-40C2-9D45-8A9663E2AD39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FF3864-8ABF-46D7-A60E-1A35E98C8C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fld id="{BE144C51-EBF1-4768-A5B0-46A401A0772C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1EF9A9D3-16B4-43F2-B5DF-30B90E08B7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7" Type="http://schemas.openxmlformats.org/officeDocument/2006/relationships/image" Target="../media/image31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jpeg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7" name="AutoShape 15"/>
          <p:cNvSpPr>
            <a:spLocks noChangeArrowheads="1"/>
          </p:cNvSpPr>
          <p:nvPr/>
        </p:nvSpPr>
        <p:spPr bwMode="auto">
          <a:xfrm>
            <a:off x="1524000" y="4343400"/>
            <a:ext cx="6477000" cy="23622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1752600" y="4572000"/>
            <a:ext cx="6019800" cy="16319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>
                <a:solidFill>
                  <a:srgbClr val="FF0000"/>
                </a:solidFill>
                <a:latin typeface="Arial" charset="0"/>
              </a:rPr>
              <a:t>+ Sắt là kim loại có tính dẻo , dễ uốn , dễ kéo thành sợi , dễ rèn , dập . Sắt màu trắng xám.    Trong tự nhiên , sắt có trong các thiên thạch và trong các quặng sắt </a:t>
            </a:r>
            <a:r>
              <a:rPr lang="en-US" sz="2000" i="1">
                <a:solidFill>
                  <a:srgbClr val="FF0000"/>
                </a:solidFill>
                <a:latin typeface="Arial" charset="0"/>
              </a:rPr>
              <a:t>( thiên thạch là khối chất rắn từ ngoài Trái Đất rơi xuống)  </a:t>
            </a:r>
          </a:p>
        </p:txBody>
      </p:sp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1447800" y="381000"/>
            <a:ext cx="1600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sng">
                <a:solidFill>
                  <a:srgbClr val="3333FF"/>
                </a:solidFill>
                <a:latin typeface="Arial" charset="0"/>
              </a:rPr>
              <a:t>Khoa học :</a:t>
            </a:r>
          </a:p>
        </p:txBody>
      </p:sp>
      <p:sp>
        <p:nvSpPr>
          <p:cNvPr id="2" name="TextBox 9"/>
          <p:cNvSpPr txBox="1">
            <a:spLocks noChangeArrowheads="1"/>
          </p:cNvSpPr>
          <p:nvPr/>
        </p:nvSpPr>
        <p:spPr bwMode="auto">
          <a:xfrm>
            <a:off x="3276600" y="381000"/>
            <a:ext cx="3124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SẮT , GANG , THÉP</a:t>
            </a:r>
          </a:p>
        </p:txBody>
      </p:sp>
      <p:sp>
        <p:nvSpPr>
          <p:cNvPr id="5" name="Cloud Callout 4"/>
          <p:cNvSpPr>
            <a:spLocks noChangeArrowheads="1"/>
          </p:cNvSpPr>
          <p:nvPr/>
        </p:nvSpPr>
        <p:spPr bwMode="auto">
          <a:xfrm>
            <a:off x="1600200" y="1676400"/>
            <a:ext cx="6019800" cy="2057400"/>
          </a:xfrm>
          <a:prstGeom prst="cloudCallout">
            <a:avLst>
              <a:gd name="adj1" fmla="val -45148"/>
              <a:gd name="adj2" fmla="val 71838"/>
            </a:avLst>
          </a:prstGeom>
          <a:solidFill>
            <a:srgbClr val="FDCBF7"/>
          </a:solidFill>
          <a:ln w="25400" algn="ctr">
            <a:solidFill>
              <a:srgbClr val="FF33CC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2000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 Đọc thông tin SGK và trả</a:t>
            </a:r>
          </a:p>
          <a:p>
            <a:pPr algn="ctr"/>
            <a:r>
              <a:rPr lang="en-US" sz="2000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lời câu hỏi :  - Nêu tính chất của sắt ?  Trong tự nhiên sắt có ở đâu ?</a:t>
            </a:r>
            <a:r>
              <a:rPr lang="en-US" sz="2000" b="1">
                <a:solidFill>
                  <a:srgbClr val="FFFFFF"/>
                </a:solidFill>
                <a:latin typeface="Arial" charset="0"/>
                <a:cs typeface="Times New Roman" pitchFamily="18" charset="0"/>
              </a:rPr>
              <a:t>  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1447800" y="762000"/>
            <a:ext cx="6400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>
                <a:solidFill>
                  <a:srgbClr val="009900"/>
                </a:solidFill>
                <a:latin typeface="Arial" charset="0"/>
              </a:rPr>
              <a:t>I/ Nguồn gốc và tính chất của sắt , gang , thép 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6800"/>
                            </p:stCondLst>
                            <p:childTnLst>
                              <p:par>
                                <p:cTn id="32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20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7" grpId="0" animBg="1"/>
      <p:bldP spid="3081" grpId="0" animBg="1"/>
      <p:bldP spid="2" grpId="0"/>
      <p:bldP spid="5" grpId="0" animBg="1"/>
      <p:bldP spid="308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04800"/>
            <a:ext cx="7620000" cy="838200"/>
          </a:xfrm>
        </p:spPr>
        <p:txBody>
          <a:bodyPr/>
          <a:lstStyle/>
          <a:p>
            <a:pPr eaLnBrk="1" hangingPunct="1"/>
            <a:r>
              <a:rPr lang="en-US" sz="3200" smtClean="0"/>
              <a:t>Ảnh hưởng của quá trình luyện gang , thép đến môi trường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257800" y="1600200"/>
            <a:ext cx="3505200" cy="48006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sz="2000" b="1" smtClean="0"/>
              <a:t>Trong quá trình luyện gang , thép thường thải ra nhiều khí độc và bụi  làm ô nhiễm môi trường không khí 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2000" b="1" smtClean="0"/>
              <a:t>Chất thải rắn không được qui hoạch hợp lý sẽ làm suy thoái môi trường đất, nước.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2000" b="1" smtClean="0"/>
              <a:t>   Chất thải lỏng khi thải trực tiếp vào nguồn nước sẽ làm tăng nồng độ kim loại ảnh hưởng đến môi trường sinh thái.</a:t>
            </a:r>
          </a:p>
          <a:p>
            <a:pPr eaLnBrk="1" hangingPunct="1">
              <a:lnSpc>
                <a:spcPct val="90000"/>
              </a:lnSpc>
            </a:pPr>
            <a:endParaRPr lang="en-US" sz="2000" b="1" smtClean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ph sz="half" idx="4294967295"/>
          </p:nvPr>
        </p:nvGraphicFramePr>
        <p:xfrm>
          <a:off x="1295400" y="1600200"/>
          <a:ext cx="3810000" cy="4267200"/>
        </p:xfrm>
        <a:graphic>
          <a:graphicData uri="http://schemas.openxmlformats.org/presentationml/2006/ole">
            <p:oleObj spid="_x0000_s1026" name="Bitmap Image" r:id="rId3" imgW="2371429" imgH="2676899" progId="Paint.Picture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381000" y="220663"/>
            <a:ext cx="7848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2/ Hoàn thành bảng so sánh sự giống nhau và khác nhau giữa gang và thép dưới đây</a:t>
            </a:r>
            <a:r>
              <a:rPr lang="en-US" sz="1600">
                <a:latin typeface="Arial" charset="0"/>
              </a:rPr>
              <a:t> :</a:t>
            </a:r>
          </a:p>
        </p:txBody>
      </p:sp>
      <p:graphicFrame>
        <p:nvGraphicFramePr>
          <p:cNvPr id="28940" name="Group 268"/>
          <p:cNvGraphicFramePr>
            <a:graphicFrameLocks noGrp="1"/>
          </p:cNvGraphicFramePr>
          <p:nvPr/>
        </p:nvGraphicFramePr>
        <p:xfrm>
          <a:off x="304800" y="1143000"/>
          <a:ext cx="8229600" cy="4800600"/>
        </p:xfrm>
        <a:graphic>
          <a:graphicData uri="http://schemas.openxmlformats.org/drawingml/2006/table">
            <a:tbl>
              <a:tblPr/>
              <a:tblGrid>
                <a:gridCol w="2384425"/>
                <a:gridCol w="2386013"/>
                <a:gridCol w="3459162"/>
              </a:tblGrid>
              <a:tr h="1030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Giống nhau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Khác nhau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4081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Gang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62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Thép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8788" name="Text Box 116"/>
          <p:cNvSpPr txBox="1">
            <a:spLocks noChangeArrowheads="1"/>
          </p:cNvSpPr>
          <p:nvPr/>
        </p:nvSpPr>
        <p:spPr bwMode="auto">
          <a:xfrm>
            <a:off x="2667000" y="2971800"/>
            <a:ext cx="2286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3333FF"/>
                </a:solidFill>
                <a:latin typeface="Arial" charset="0"/>
              </a:rPr>
              <a:t>Gang và thép đều là hợp kim của sắt và các – bon</a:t>
            </a:r>
            <a:r>
              <a:rPr lang="en-US" sz="1600" b="1" i="1">
                <a:latin typeface="Arial" charset="0"/>
              </a:rPr>
              <a:t> </a:t>
            </a:r>
            <a:r>
              <a:rPr lang="en-US" sz="1600" b="1" i="1">
                <a:solidFill>
                  <a:srgbClr val="3333FF"/>
                </a:solidFill>
                <a:latin typeface="Arial" charset="0"/>
              </a:rPr>
              <a:t>.</a:t>
            </a:r>
          </a:p>
        </p:txBody>
      </p:sp>
      <p:sp>
        <p:nvSpPr>
          <p:cNvPr id="28794" name="Text Box 122"/>
          <p:cNvSpPr txBox="1">
            <a:spLocks noChangeArrowheads="1"/>
          </p:cNvSpPr>
          <p:nvPr/>
        </p:nvSpPr>
        <p:spPr bwMode="auto">
          <a:xfrm>
            <a:off x="5105400" y="2133600"/>
            <a:ext cx="34290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3333FF"/>
                </a:solidFill>
                <a:latin typeface="Arial" charset="0"/>
              </a:rPr>
              <a:t>Trong thành phần của gang có nhiều các - bon hơn thép. Gang rất cứng , giòn , không thể uốn hay kéo thành sợi .</a:t>
            </a:r>
          </a:p>
          <a:p>
            <a:pPr>
              <a:spcBef>
                <a:spcPct val="50000"/>
              </a:spcBef>
            </a:pPr>
            <a:endParaRPr lang="en-US">
              <a:solidFill>
                <a:srgbClr val="3333FF"/>
              </a:solidFill>
              <a:latin typeface="Arial" charset="0"/>
            </a:endParaRPr>
          </a:p>
        </p:txBody>
      </p:sp>
      <p:sp>
        <p:nvSpPr>
          <p:cNvPr id="28799" name="Text Box 127"/>
          <p:cNvSpPr txBox="1">
            <a:spLocks noChangeArrowheads="1"/>
          </p:cNvSpPr>
          <p:nvPr/>
        </p:nvSpPr>
        <p:spPr bwMode="auto">
          <a:xfrm>
            <a:off x="5029200" y="3505200"/>
            <a:ext cx="3657600" cy="244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3333FF"/>
                </a:solidFill>
                <a:latin typeface="Arial" charset="0"/>
              </a:rPr>
              <a:t>Trong thành phần của thép có ít     các-bon hơn gang , ngoài ra còn có thêm một số chất khác .Thép có tính chất cứng ,bền , dẻo…có loại thép bị gỉ trong không khí ẩm nhưng cũng có loại thép không bị gỉ.</a:t>
            </a:r>
          </a:p>
          <a:p>
            <a:pPr>
              <a:spcBef>
                <a:spcPct val="50000"/>
              </a:spcBef>
            </a:pPr>
            <a:endParaRPr lang="en-US" b="1" i="1">
              <a:solidFill>
                <a:srgbClr val="3333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7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7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87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87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87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87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87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87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88" grpId="0"/>
      <p:bldP spid="28794" grpId="0"/>
      <p:bldP spid="2879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5"/>
          <p:cNvSpPr txBox="1">
            <a:spLocks noChangeArrowheads="1"/>
          </p:cNvSpPr>
          <p:nvPr/>
        </p:nvSpPr>
        <p:spPr bwMode="auto">
          <a:xfrm>
            <a:off x="1447800" y="381000"/>
            <a:ext cx="1600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sng">
                <a:solidFill>
                  <a:srgbClr val="3333FF"/>
                </a:solidFill>
                <a:latin typeface="Arial" charset="0"/>
              </a:rPr>
              <a:t>Khoa học :</a:t>
            </a:r>
          </a:p>
        </p:txBody>
      </p:sp>
      <p:sp>
        <p:nvSpPr>
          <p:cNvPr id="13315" name="TextBox 9"/>
          <p:cNvSpPr txBox="1">
            <a:spLocks noChangeArrowheads="1"/>
          </p:cNvSpPr>
          <p:nvPr/>
        </p:nvSpPr>
        <p:spPr bwMode="auto">
          <a:xfrm>
            <a:off x="3276600" y="381000"/>
            <a:ext cx="3124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SẮT , GANG , THÉP</a:t>
            </a:r>
          </a:p>
        </p:txBody>
      </p:sp>
      <p:sp>
        <p:nvSpPr>
          <p:cNvPr id="13316" name="Text Box 8"/>
          <p:cNvSpPr txBox="1">
            <a:spLocks noChangeArrowheads="1"/>
          </p:cNvSpPr>
          <p:nvPr/>
        </p:nvSpPr>
        <p:spPr bwMode="auto">
          <a:xfrm>
            <a:off x="1447800" y="762000"/>
            <a:ext cx="6400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>
                <a:solidFill>
                  <a:srgbClr val="009900"/>
                </a:solidFill>
                <a:latin typeface="Arial" charset="0"/>
              </a:rPr>
              <a:t>I/ Nguồn gốc và tính chất của sắt , gang , thép :</a:t>
            </a:r>
          </a:p>
        </p:txBody>
      </p:sp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1447800" y="1143000"/>
            <a:ext cx="6324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>
                <a:solidFill>
                  <a:srgbClr val="009900"/>
                </a:solidFill>
                <a:latin typeface="Arial" charset="0"/>
              </a:rPr>
              <a:t>II/ Ứng dụng của gang , thép trong đời sống :</a:t>
            </a:r>
          </a:p>
        </p:txBody>
      </p:sp>
      <p:sp>
        <p:nvSpPr>
          <p:cNvPr id="43019" name="AutoShape 11"/>
          <p:cNvSpPr>
            <a:spLocks noChangeArrowheads="1"/>
          </p:cNvSpPr>
          <p:nvPr/>
        </p:nvSpPr>
        <p:spPr bwMode="auto">
          <a:xfrm>
            <a:off x="1600200" y="2133600"/>
            <a:ext cx="6477000" cy="3810000"/>
          </a:xfrm>
          <a:prstGeom prst="irregularSeal1">
            <a:avLst/>
          </a:prstGeom>
          <a:solidFill>
            <a:srgbClr val="FFFF99"/>
          </a:solidFill>
          <a:ln w="57150" cmpd="thinThick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rgbClr val="FF0066"/>
              </a:solidFill>
              <a:latin typeface="Arial" charset="0"/>
            </a:endParaRPr>
          </a:p>
          <a:p>
            <a:pPr algn="ctr"/>
            <a:r>
              <a:rPr lang="en-US" b="1">
                <a:solidFill>
                  <a:srgbClr val="FF0066"/>
                </a:solidFill>
                <a:latin typeface="Arial" charset="0"/>
              </a:rPr>
              <a:t>N4 : Quan sát từng hình minh</a:t>
            </a:r>
          </a:p>
          <a:p>
            <a:pPr algn="ctr"/>
            <a:r>
              <a:rPr lang="en-US" b="1">
                <a:solidFill>
                  <a:srgbClr val="FF0066"/>
                </a:solidFill>
                <a:latin typeface="Arial" charset="0"/>
              </a:rPr>
              <a:t> họa</a:t>
            </a:r>
            <a:r>
              <a:rPr lang="en-US" b="1">
                <a:solidFill>
                  <a:srgbClr val="CCECFF"/>
                </a:solidFill>
                <a:latin typeface="Arial" charset="0"/>
              </a:rPr>
              <a:t> </a:t>
            </a:r>
            <a:r>
              <a:rPr lang="en-US" b="1">
                <a:solidFill>
                  <a:srgbClr val="FF0066"/>
                </a:solidFill>
                <a:latin typeface="Arial" charset="0"/>
              </a:rPr>
              <a:t>trang 48, 49 SGK trả lời câu hỏi :</a:t>
            </a:r>
          </a:p>
          <a:p>
            <a:pPr algn="ctr"/>
            <a:r>
              <a:rPr lang="en-US" b="1">
                <a:solidFill>
                  <a:srgbClr val="FF0066"/>
                </a:solidFill>
                <a:latin typeface="Arial" charset="0"/>
              </a:rPr>
              <a:t>*Tên sản phẩm là gì ?</a:t>
            </a:r>
          </a:p>
          <a:p>
            <a:pPr algn="ctr"/>
            <a:r>
              <a:rPr lang="en-US" b="1">
                <a:solidFill>
                  <a:srgbClr val="FF0066"/>
                </a:solidFill>
                <a:latin typeface="Arial" charset="0"/>
              </a:rPr>
              <a:t>*Chúng được làm từ vật liệu nào</a:t>
            </a:r>
            <a:r>
              <a:rPr lang="en-US">
                <a:solidFill>
                  <a:srgbClr val="CCECFF"/>
                </a:solidFill>
                <a:latin typeface="Arial" charset="0"/>
              </a:rPr>
              <a:t> </a:t>
            </a:r>
            <a:r>
              <a:rPr lang="en-US">
                <a:solidFill>
                  <a:srgbClr val="FF0066"/>
                </a:solidFill>
                <a:latin typeface="Arial" charset="0"/>
              </a:rPr>
              <a:t>?</a:t>
            </a:r>
          </a:p>
          <a:p>
            <a:pPr algn="ctr">
              <a:buFontTx/>
              <a:buChar char="•"/>
            </a:pPr>
            <a:endParaRPr lang="en-US" sz="1600">
              <a:solidFill>
                <a:srgbClr val="CCECFF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43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7" grpId="0"/>
      <p:bldP spid="4301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6" name="Picture 4" descr="3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533400"/>
            <a:ext cx="74676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1676400" y="6248400"/>
            <a:ext cx="6705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Đường ray xe lửa được làm từ thép hoặc hợp kim của sắt</a:t>
            </a:r>
            <a:r>
              <a:rPr lang="en-US" sz="1600">
                <a:latin typeface="Arial" charset="0"/>
              </a:rPr>
              <a:t> </a:t>
            </a: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1295400" y="6248400"/>
            <a:ext cx="685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latin typeface="Arial" charset="0"/>
              </a:rPr>
              <a:t>H1: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" dur="80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" dur="80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80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7" grpId="0"/>
      <p:bldP spid="3379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20" name="Picture 4" descr="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533400"/>
            <a:ext cx="7620000" cy="572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2590800" y="6324600"/>
            <a:ext cx="3962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Lan can nhà ở được làm bằng thép</a:t>
            </a: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1828800" y="6400800"/>
            <a:ext cx="1524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latin typeface="Arial" charset="0"/>
              </a:rPr>
              <a:t>H2 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/>
      <p:bldP spid="348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4" name="Picture 4" descr="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381000"/>
            <a:ext cx="77724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2667000" y="6324600"/>
            <a:ext cx="533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Chiếc cầu được xây dựng bằng thép </a:t>
            </a: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1676400" y="6324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H3 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5" grpId="0"/>
      <p:bldP spid="3584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74" name="Picture 10" descr="Picture 0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762000"/>
            <a:ext cx="7543800" cy="530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5" name="Picture 11" descr="Picture 00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427038"/>
            <a:ext cx="7772400" cy="562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Text Box 12"/>
          <p:cNvSpPr txBox="1">
            <a:spLocks noChangeArrowheads="1"/>
          </p:cNvSpPr>
          <p:nvPr/>
        </p:nvSpPr>
        <p:spPr bwMode="auto">
          <a:xfrm>
            <a:off x="2971800" y="6248400"/>
            <a:ext cx="3352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>
              <a:latin typeface="Arial" charset="0"/>
            </a:endParaRPr>
          </a:p>
        </p:txBody>
      </p:sp>
      <p:sp>
        <p:nvSpPr>
          <p:cNvPr id="36877" name="Text Box 13"/>
          <p:cNvSpPr txBox="1">
            <a:spLocks noChangeArrowheads="1"/>
          </p:cNvSpPr>
          <p:nvPr/>
        </p:nvSpPr>
        <p:spPr bwMode="auto">
          <a:xfrm>
            <a:off x="2895600" y="6248400"/>
            <a:ext cx="4495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Nồi được làm bằng gang</a:t>
            </a:r>
          </a:p>
        </p:txBody>
      </p:sp>
      <p:sp>
        <p:nvSpPr>
          <p:cNvPr id="36878" name="Text Box 14"/>
          <p:cNvSpPr txBox="1">
            <a:spLocks noChangeArrowheads="1"/>
          </p:cNvSpPr>
          <p:nvPr/>
        </p:nvSpPr>
        <p:spPr bwMode="auto">
          <a:xfrm>
            <a:off x="2286000" y="6248400"/>
            <a:ext cx="6324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Dao , kéo , cuộn dây thép , chúng được làm bằng thép</a:t>
            </a:r>
          </a:p>
        </p:txBody>
      </p:sp>
      <p:pic>
        <p:nvPicPr>
          <p:cNvPr id="36879" name="Picture 15" descr="Picture 00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" y="457200"/>
            <a:ext cx="78486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80" name="Text Box 16"/>
          <p:cNvSpPr txBox="1">
            <a:spLocks noChangeArrowheads="1"/>
          </p:cNvSpPr>
          <p:nvPr/>
        </p:nvSpPr>
        <p:spPr bwMode="auto">
          <a:xfrm>
            <a:off x="3276600" y="6324600"/>
            <a:ext cx="4038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Cờ lê , mỏ lết được làm từ sắt thép </a:t>
            </a:r>
          </a:p>
        </p:txBody>
      </p:sp>
      <p:sp>
        <p:nvSpPr>
          <p:cNvPr id="36883" name="Text Box 19"/>
          <p:cNvSpPr txBox="1">
            <a:spLocks noChangeArrowheads="1"/>
          </p:cNvSpPr>
          <p:nvPr/>
        </p:nvSpPr>
        <p:spPr bwMode="auto">
          <a:xfrm>
            <a:off x="2286000" y="6248400"/>
            <a:ext cx="685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latin typeface="Arial" charset="0"/>
              </a:rPr>
              <a:t>H4:</a:t>
            </a:r>
          </a:p>
        </p:txBody>
      </p:sp>
      <p:sp>
        <p:nvSpPr>
          <p:cNvPr id="36884" name="Text Box 20"/>
          <p:cNvSpPr txBox="1">
            <a:spLocks noChangeArrowheads="1"/>
          </p:cNvSpPr>
          <p:nvPr/>
        </p:nvSpPr>
        <p:spPr bwMode="auto">
          <a:xfrm>
            <a:off x="1676400" y="6248400"/>
            <a:ext cx="609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latin typeface="Arial" charset="0"/>
              </a:rPr>
              <a:t>H5:</a:t>
            </a:r>
          </a:p>
        </p:txBody>
      </p:sp>
      <p:sp>
        <p:nvSpPr>
          <p:cNvPr id="36885" name="Text Box 21"/>
          <p:cNvSpPr txBox="1">
            <a:spLocks noChangeArrowheads="1"/>
          </p:cNvSpPr>
          <p:nvPr/>
        </p:nvSpPr>
        <p:spPr bwMode="auto">
          <a:xfrm>
            <a:off x="2438400" y="6324600"/>
            <a:ext cx="609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latin typeface="Arial" charset="0"/>
              </a:rPr>
              <a:t>H6: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6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368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368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368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" dur="500"/>
                                        <p:tgtEl>
                                          <p:spTgt spid="368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368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4" presetClass="exit" presetSubtype="1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28" dur="500"/>
                                        <p:tgtEl>
                                          <p:spTgt spid="368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20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6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368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368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48" dur="500"/>
                                        <p:tgtEl>
                                          <p:spTgt spid="368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368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68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68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4" dur="80"/>
                                        <p:tgtEl>
                                          <p:spTgt spid="368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5" dur="80"/>
                                        <p:tgtEl>
                                          <p:spTgt spid="368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80"/>
                                        <p:tgtEl>
                                          <p:spTgt spid="368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80"/>
                                        <p:tgtEl>
                                          <p:spTgt spid="368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80"/>
                                        <p:tgtEl>
                                          <p:spTgt spid="368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80"/>
                                        <p:tgtEl>
                                          <p:spTgt spid="368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7" dur="500"/>
                                        <p:tgtEl>
                                          <p:spTgt spid="368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80" dur="500"/>
                                        <p:tgtEl>
                                          <p:spTgt spid="368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83" dur="500"/>
                                        <p:tgtEl>
                                          <p:spTgt spid="368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7" grpId="0" build="allAtOnce"/>
      <p:bldP spid="36878" grpId="0"/>
      <p:bldP spid="36878" grpId="1"/>
      <p:bldP spid="36880" grpId="0" build="allAtOnce"/>
      <p:bldP spid="36883" grpId="0"/>
      <p:bldP spid="36883" grpId="1"/>
      <p:bldP spid="36884" grpId="0"/>
      <p:bldP spid="36884" grpId="1"/>
      <p:bldP spid="36885" grpId="0"/>
      <p:bldP spid="36885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5"/>
          <p:cNvSpPr txBox="1">
            <a:spLocks noChangeArrowheads="1"/>
          </p:cNvSpPr>
          <p:nvPr/>
        </p:nvSpPr>
        <p:spPr bwMode="auto">
          <a:xfrm>
            <a:off x="1447800" y="381000"/>
            <a:ext cx="1600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sng">
                <a:solidFill>
                  <a:srgbClr val="3333FF"/>
                </a:solidFill>
                <a:latin typeface="Arial" charset="0"/>
              </a:rPr>
              <a:t>Khoa học :</a:t>
            </a:r>
          </a:p>
        </p:txBody>
      </p:sp>
      <p:sp>
        <p:nvSpPr>
          <p:cNvPr id="18435" name="TextBox 9"/>
          <p:cNvSpPr txBox="1">
            <a:spLocks noChangeArrowheads="1"/>
          </p:cNvSpPr>
          <p:nvPr/>
        </p:nvSpPr>
        <p:spPr bwMode="auto">
          <a:xfrm>
            <a:off x="3276600" y="381000"/>
            <a:ext cx="3124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SẮT , GANG , THÉP</a:t>
            </a:r>
          </a:p>
        </p:txBody>
      </p:sp>
      <p:sp>
        <p:nvSpPr>
          <p:cNvPr id="18436" name="Text Box 5"/>
          <p:cNvSpPr txBox="1">
            <a:spLocks noChangeArrowheads="1"/>
          </p:cNvSpPr>
          <p:nvPr/>
        </p:nvSpPr>
        <p:spPr bwMode="auto">
          <a:xfrm>
            <a:off x="1447800" y="762000"/>
            <a:ext cx="6400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>
                <a:solidFill>
                  <a:srgbClr val="009900"/>
                </a:solidFill>
                <a:latin typeface="Arial" charset="0"/>
              </a:rPr>
              <a:t>I/ Nguồn gốc và tính chất của sắt , gang , thép :</a:t>
            </a:r>
          </a:p>
        </p:txBody>
      </p:sp>
      <p:sp>
        <p:nvSpPr>
          <p:cNvPr id="18437" name="Text Box 6"/>
          <p:cNvSpPr txBox="1">
            <a:spLocks noChangeArrowheads="1"/>
          </p:cNvSpPr>
          <p:nvPr/>
        </p:nvSpPr>
        <p:spPr bwMode="auto">
          <a:xfrm>
            <a:off x="1447800" y="1143000"/>
            <a:ext cx="6324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>
                <a:solidFill>
                  <a:srgbClr val="009900"/>
                </a:solidFill>
                <a:latin typeface="Arial" charset="0"/>
              </a:rPr>
              <a:t>II/ Ứng dụng của gang , thép trong đời sống :</a:t>
            </a:r>
          </a:p>
        </p:txBody>
      </p:sp>
      <p:sp>
        <p:nvSpPr>
          <p:cNvPr id="46088" name="AutoShape 8"/>
          <p:cNvSpPr>
            <a:spLocks noChangeArrowheads="1"/>
          </p:cNvSpPr>
          <p:nvPr/>
        </p:nvSpPr>
        <p:spPr bwMode="auto">
          <a:xfrm>
            <a:off x="2133600" y="2286000"/>
            <a:ext cx="5486400" cy="2057400"/>
          </a:xfrm>
          <a:prstGeom prst="horizontalScroll">
            <a:avLst>
              <a:gd name="adj" fmla="val 12500"/>
            </a:avLst>
          </a:prstGeom>
          <a:solidFill>
            <a:srgbClr val="00CCFF"/>
          </a:solidFill>
          <a:ln w="38100">
            <a:solidFill>
              <a:srgbClr val="F945E4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>
                <a:solidFill>
                  <a:schemeClr val="bg1"/>
                </a:solidFill>
                <a:latin typeface="Arial" charset="0"/>
              </a:rPr>
              <a:t> Em còn biết sắt , gang , thép được dùng</a:t>
            </a:r>
          </a:p>
          <a:p>
            <a:pPr algn="ctr"/>
            <a:r>
              <a:rPr lang="en-US" sz="2000" b="1">
                <a:solidFill>
                  <a:schemeClr val="bg1"/>
                </a:solidFill>
                <a:latin typeface="Arial" charset="0"/>
              </a:rPr>
              <a:t> để sản xuất dụng cụ , chi tiết máy móc ,</a:t>
            </a:r>
          </a:p>
          <a:p>
            <a:pPr algn="ctr"/>
            <a:r>
              <a:rPr lang="en-US" sz="2000" b="1">
                <a:solidFill>
                  <a:schemeClr val="bg1"/>
                </a:solidFill>
                <a:latin typeface="Arial" charset="0"/>
              </a:rPr>
              <a:t>đồ dùng nào nữa ?</a:t>
            </a:r>
            <a:r>
              <a:rPr lang="en-US" sz="1600">
                <a:solidFill>
                  <a:schemeClr val="bg1"/>
                </a:solidFill>
                <a:latin typeface="Arial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7" name="Picture 5" descr="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152400"/>
            <a:ext cx="41910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58" name="Picture 6" descr="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3352800"/>
            <a:ext cx="42672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59" name="Picture 7" descr="cagiva_planet125_102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152400"/>
            <a:ext cx="42672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60" name="Picture 8" descr="00E4H515412221B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24400" y="3352800"/>
            <a:ext cx="41910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9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4" descr="Nha may san xuat polypropyle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52400"/>
            <a:ext cx="84582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1447800" y="6491288"/>
            <a:ext cx="5867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Sử dụng sắt thép trong quá trình xây dựng nhà máy</a:t>
            </a:r>
            <a:r>
              <a:rPr lang="en-US" sz="1600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 descr="G:\gang sat thep\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228600"/>
            <a:ext cx="87630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3733800" y="6324600"/>
            <a:ext cx="1600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1Thiên thạch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6" name="Picture 4" descr="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228600"/>
            <a:ext cx="28956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7" name="Picture 5" descr="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228600"/>
            <a:ext cx="28194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8" name="Picture 6" descr="1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24600" y="228600"/>
            <a:ext cx="26670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9" name="Picture 7" descr="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24600" y="3581400"/>
            <a:ext cx="2667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40" name="Picture 8" descr="3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76600" y="3581400"/>
            <a:ext cx="28194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41" name="Picture 9" descr="1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52400" y="3581400"/>
            <a:ext cx="28956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4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5"/>
          <p:cNvSpPr txBox="1">
            <a:spLocks noChangeArrowheads="1"/>
          </p:cNvSpPr>
          <p:nvPr/>
        </p:nvSpPr>
        <p:spPr bwMode="auto">
          <a:xfrm>
            <a:off x="1447800" y="381000"/>
            <a:ext cx="1600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sng">
                <a:solidFill>
                  <a:srgbClr val="3333FF"/>
                </a:solidFill>
                <a:latin typeface="Arial" charset="0"/>
              </a:rPr>
              <a:t>Khoa học :</a:t>
            </a:r>
          </a:p>
        </p:txBody>
      </p:sp>
      <p:sp>
        <p:nvSpPr>
          <p:cNvPr id="22531" name="TextBox 9"/>
          <p:cNvSpPr txBox="1">
            <a:spLocks noChangeArrowheads="1"/>
          </p:cNvSpPr>
          <p:nvPr/>
        </p:nvSpPr>
        <p:spPr bwMode="auto">
          <a:xfrm>
            <a:off x="3276600" y="381000"/>
            <a:ext cx="3124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SẮT , GANG , THÉP</a:t>
            </a:r>
          </a:p>
        </p:txBody>
      </p:sp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1447800" y="762000"/>
            <a:ext cx="6400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>
                <a:solidFill>
                  <a:srgbClr val="009900"/>
                </a:solidFill>
                <a:latin typeface="Arial" charset="0"/>
              </a:rPr>
              <a:t>I/ Nguồn gốc và tính chất của sắt , gang , thép :</a:t>
            </a:r>
          </a:p>
        </p:txBody>
      </p:sp>
      <p:sp>
        <p:nvSpPr>
          <p:cNvPr id="22533" name="Text Box 6"/>
          <p:cNvSpPr txBox="1">
            <a:spLocks noChangeArrowheads="1"/>
          </p:cNvSpPr>
          <p:nvPr/>
        </p:nvSpPr>
        <p:spPr bwMode="auto">
          <a:xfrm>
            <a:off x="1447800" y="1143000"/>
            <a:ext cx="6324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>
                <a:solidFill>
                  <a:srgbClr val="009900"/>
                </a:solidFill>
                <a:latin typeface="Arial" charset="0"/>
              </a:rPr>
              <a:t>II/ Ứng dụng của gang , thép trong đời sống :</a:t>
            </a:r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1447800" y="1524000"/>
            <a:ext cx="6172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>
                <a:solidFill>
                  <a:srgbClr val="009900"/>
                </a:solidFill>
                <a:latin typeface="Arial" charset="0"/>
              </a:rPr>
              <a:t>III/ Cách bảo quản một số đồ dùng được làm từ sắt và hợp kim của sắt :</a:t>
            </a:r>
          </a:p>
        </p:txBody>
      </p:sp>
      <p:sp>
        <p:nvSpPr>
          <p:cNvPr id="47113" name="AutoShape 9"/>
          <p:cNvSpPr>
            <a:spLocks noChangeArrowheads="1"/>
          </p:cNvSpPr>
          <p:nvPr/>
        </p:nvSpPr>
        <p:spPr bwMode="auto">
          <a:xfrm>
            <a:off x="1905000" y="2667000"/>
            <a:ext cx="5486400" cy="3657600"/>
          </a:xfrm>
          <a:prstGeom prst="star32">
            <a:avLst>
              <a:gd name="adj" fmla="val 37500"/>
            </a:avLst>
          </a:prstGeom>
          <a:solidFill>
            <a:srgbClr val="A5E5F9"/>
          </a:solidFill>
          <a:ln w="9525">
            <a:solidFill>
              <a:srgbClr val="FF00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 b="1" i="1">
              <a:solidFill>
                <a:srgbClr val="FF0066"/>
              </a:solidFill>
              <a:latin typeface="Arial" charset="0"/>
            </a:endParaRPr>
          </a:p>
          <a:p>
            <a:pPr algn="ctr"/>
            <a:r>
              <a:rPr lang="en-US" sz="2000" b="1">
                <a:solidFill>
                  <a:srgbClr val="FF0066"/>
                </a:solidFill>
                <a:latin typeface="Arial" charset="0"/>
              </a:rPr>
              <a:t> Nhà em có những </a:t>
            </a:r>
          </a:p>
          <a:p>
            <a:pPr algn="ctr"/>
            <a:r>
              <a:rPr lang="en-US" sz="2000" b="1">
                <a:solidFill>
                  <a:srgbClr val="FF0066"/>
                </a:solidFill>
                <a:latin typeface="Arial" charset="0"/>
              </a:rPr>
              <a:t>đồ dùng nào được  làm từ sắt </a:t>
            </a:r>
          </a:p>
          <a:p>
            <a:pPr algn="ctr"/>
            <a:r>
              <a:rPr lang="en-US" sz="2000" b="1">
                <a:solidFill>
                  <a:srgbClr val="FF0066"/>
                </a:solidFill>
                <a:latin typeface="Arial" charset="0"/>
              </a:rPr>
              <a:t>hay gang , thép. Hãy nêu </a:t>
            </a:r>
          </a:p>
          <a:p>
            <a:pPr algn="ctr"/>
            <a:r>
              <a:rPr lang="en-US" sz="2000" b="1">
                <a:solidFill>
                  <a:srgbClr val="FF0066"/>
                </a:solidFill>
                <a:latin typeface="Arial" charset="0"/>
              </a:rPr>
              <a:t>cách bảo quản đồ dùng đó của</a:t>
            </a:r>
          </a:p>
          <a:p>
            <a:pPr algn="ctr"/>
            <a:r>
              <a:rPr lang="en-US" sz="2000" b="1">
                <a:solidFill>
                  <a:srgbClr val="FF0066"/>
                </a:solidFill>
                <a:latin typeface="Arial" charset="0"/>
              </a:rPr>
              <a:t> gia đình mình ?</a:t>
            </a:r>
            <a:r>
              <a:rPr lang="en-US" sz="1600">
                <a:solidFill>
                  <a:srgbClr val="FF0066"/>
                </a:solidFill>
                <a:latin typeface="Arial" charset="0"/>
              </a:rPr>
              <a:t> </a:t>
            </a:r>
          </a:p>
          <a:p>
            <a:pPr algn="ctr"/>
            <a:endParaRPr lang="en-US" sz="1600">
              <a:solidFill>
                <a:srgbClr val="99FFCC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7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2" grpId="0"/>
      <p:bldP spid="4711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5"/>
          <p:cNvSpPr txBox="1">
            <a:spLocks noChangeArrowheads="1"/>
          </p:cNvSpPr>
          <p:nvPr/>
        </p:nvSpPr>
        <p:spPr bwMode="auto">
          <a:xfrm>
            <a:off x="1447800" y="381000"/>
            <a:ext cx="1600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sng">
                <a:solidFill>
                  <a:srgbClr val="3333FF"/>
                </a:solidFill>
                <a:latin typeface="Arial" charset="0"/>
              </a:rPr>
              <a:t>Khoa học :</a:t>
            </a:r>
          </a:p>
        </p:txBody>
      </p:sp>
      <p:sp>
        <p:nvSpPr>
          <p:cNvPr id="23555" name="TextBox 9"/>
          <p:cNvSpPr txBox="1">
            <a:spLocks noChangeArrowheads="1"/>
          </p:cNvSpPr>
          <p:nvPr/>
        </p:nvSpPr>
        <p:spPr bwMode="auto">
          <a:xfrm>
            <a:off x="3276600" y="381000"/>
            <a:ext cx="3124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SẮT , GANG , THÉP</a:t>
            </a:r>
          </a:p>
        </p:txBody>
      </p:sp>
      <p:sp>
        <p:nvSpPr>
          <p:cNvPr id="23556" name="Text Box 5"/>
          <p:cNvSpPr txBox="1">
            <a:spLocks noChangeArrowheads="1"/>
          </p:cNvSpPr>
          <p:nvPr/>
        </p:nvSpPr>
        <p:spPr bwMode="auto">
          <a:xfrm>
            <a:off x="1447800" y="762000"/>
            <a:ext cx="6400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>
                <a:solidFill>
                  <a:srgbClr val="009900"/>
                </a:solidFill>
                <a:latin typeface="Arial" charset="0"/>
              </a:rPr>
              <a:t>I/ Nguồn gốc và tính chất của sắt , gang , thép :</a:t>
            </a:r>
          </a:p>
        </p:txBody>
      </p:sp>
      <p:sp>
        <p:nvSpPr>
          <p:cNvPr id="23557" name="Text Box 6"/>
          <p:cNvSpPr txBox="1">
            <a:spLocks noChangeArrowheads="1"/>
          </p:cNvSpPr>
          <p:nvPr/>
        </p:nvSpPr>
        <p:spPr bwMode="auto">
          <a:xfrm>
            <a:off x="1447800" y="1143000"/>
            <a:ext cx="6324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>
                <a:solidFill>
                  <a:srgbClr val="009900"/>
                </a:solidFill>
                <a:latin typeface="Arial" charset="0"/>
              </a:rPr>
              <a:t>II/ Ứng dụng của gang , thép trong đời sống :</a:t>
            </a:r>
          </a:p>
        </p:txBody>
      </p:sp>
      <p:sp>
        <p:nvSpPr>
          <p:cNvPr id="23558" name="Text Box 7"/>
          <p:cNvSpPr txBox="1">
            <a:spLocks noChangeArrowheads="1"/>
          </p:cNvSpPr>
          <p:nvPr/>
        </p:nvSpPr>
        <p:spPr bwMode="auto">
          <a:xfrm>
            <a:off x="1447800" y="1524000"/>
            <a:ext cx="6172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>
                <a:solidFill>
                  <a:srgbClr val="009900"/>
                </a:solidFill>
                <a:latin typeface="Arial" charset="0"/>
              </a:rPr>
              <a:t>III/ Cách bảo quản một số đồ dùng được làm từ sắt và hợp kim của sắt :</a:t>
            </a:r>
          </a:p>
        </p:txBody>
      </p:sp>
      <p:sp>
        <p:nvSpPr>
          <p:cNvPr id="52233" name="Text Box 9"/>
          <p:cNvSpPr txBox="1">
            <a:spLocks noChangeArrowheads="1"/>
          </p:cNvSpPr>
          <p:nvPr/>
        </p:nvSpPr>
        <p:spPr bwMode="auto">
          <a:xfrm>
            <a:off x="3886200" y="2514600"/>
            <a:ext cx="1676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>
                <a:solidFill>
                  <a:srgbClr val="FF0000"/>
                </a:solidFill>
                <a:latin typeface="Arial" charset="0"/>
              </a:rPr>
              <a:t>Củng cố :</a:t>
            </a:r>
          </a:p>
        </p:txBody>
      </p:sp>
      <p:sp>
        <p:nvSpPr>
          <p:cNvPr id="52237" name="AutoShape 13"/>
          <p:cNvSpPr>
            <a:spLocks noChangeArrowheads="1"/>
          </p:cNvSpPr>
          <p:nvPr/>
        </p:nvSpPr>
        <p:spPr bwMode="auto">
          <a:xfrm>
            <a:off x="2667000" y="3581400"/>
            <a:ext cx="4267200" cy="1219200"/>
          </a:xfrm>
          <a:prstGeom prst="ribbon">
            <a:avLst>
              <a:gd name="adj1" fmla="val 12500"/>
              <a:gd name="adj2" fmla="val 50000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52238" name="Text Box 14"/>
          <p:cNvSpPr txBox="1">
            <a:spLocks noChangeArrowheads="1"/>
          </p:cNvSpPr>
          <p:nvPr/>
        </p:nvSpPr>
        <p:spPr bwMode="auto">
          <a:xfrm>
            <a:off x="3810000" y="3886200"/>
            <a:ext cx="1981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latin typeface="Arial" charset="0"/>
              </a:rPr>
              <a:t>Nêu tính chất của sắt ?</a:t>
            </a:r>
            <a:r>
              <a:rPr lang="en-US" sz="2000">
                <a:latin typeface="Arial" charset="0"/>
              </a:rPr>
              <a:t> </a:t>
            </a:r>
          </a:p>
        </p:txBody>
      </p:sp>
      <p:sp>
        <p:nvSpPr>
          <p:cNvPr id="52242" name="AutoShape 18"/>
          <p:cNvSpPr>
            <a:spLocks noChangeArrowheads="1"/>
          </p:cNvSpPr>
          <p:nvPr/>
        </p:nvSpPr>
        <p:spPr bwMode="auto">
          <a:xfrm>
            <a:off x="1981200" y="3657600"/>
            <a:ext cx="4495800" cy="1295400"/>
          </a:xfrm>
          <a:prstGeom prst="ribbon">
            <a:avLst>
              <a:gd name="adj1" fmla="val 12500"/>
              <a:gd name="adj2" fmla="val 50000"/>
            </a:avLst>
          </a:prstGeom>
          <a:solidFill>
            <a:srgbClr val="A5E5F9"/>
          </a:solidFill>
          <a:ln w="9525">
            <a:solidFill>
              <a:srgbClr val="FFFF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US" sz="2000">
                <a:solidFill>
                  <a:srgbClr val="FF3300"/>
                </a:solidFill>
                <a:latin typeface="Arial" charset="0"/>
              </a:rPr>
              <a:t>So sánh sự giống </a:t>
            </a:r>
          </a:p>
          <a:p>
            <a:pPr algn="ctr"/>
            <a:r>
              <a:rPr lang="en-US" sz="2000">
                <a:solidFill>
                  <a:srgbClr val="FF3300"/>
                </a:solidFill>
                <a:latin typeface="Arial" charset="0"/>
              </a:rPr>
              <a:t>nhau , khác nhau</a:t>
            </a:r>
          </a:p>
          <a:p>
            <a:pPr algn="ctr"/>
            <a:r>
              <a:rPr lang="en-US" sz="2000">
                <a:solidFill>
                  <a:srgbClr val="FF3300"/>
                </a:solidFill>
                <a:latin typeface="Arial" charset="0"/>
              </a:rPr>
              <a:t>của gang và thép</a:t>
            </a:r>
            <a:r>
              <a:rPr lang="en-US" sz="2000">
                <a:solidFill>
                  <a:srgbClr val="FF6699"/>
                </a:solidFill>
                <a:latin typeface="Arial" charset="0"/>
              </a:rPr>
              <a:t>?</a:t>
            </a:r>
          </a:p>
        </p:txBody>
      </p:sp>
      <p:sp>
        <p:nvSpPr>
          <p:cNvPr id="52243" name="AutoShape 19"/>
          <p:cNvSpPr>
            <a:spLocks noChangeArrowheads="1"/>
          </p:cNvSpPr>
          <p:nvPr/>
        </p:nvSpPr>
        <p:spPr bwMode="auto">
          <a:xfrm>
            <a:off x="1905000" y="3352800"/>
            <a:ext cx="5486400" cy="1447800"/>
          </a:xfrm>
          <a:prstGeom prst="ribbon">
            <a:avLst>
              <a:gd name="adj1" fmla="val 12500"/>
              <a:gd name="adj2" fmla="val 50000"/>
            </a:avLst>
          </a:prstGeom>
          <a:solidFill>
            <a:srgbClr val="A9A3FB"/>
          </a:solidFill>
          <a:ln w="9525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FFFF00"/>
                </a:solidFill>
                <a:latin typeface="Arial" charset="0"/>
              </a:rPr>
              <a:t>Nêu cách bảo quản </a:t>
            </a:r>
          </a:p>
          <a:p>
            <a:pPr algn="ctr"/>
            <a:r>
              <a:rPr lang="en-US" sz="2000">
                <a:solidFill>
                  <a:srgbClr val="FFFF00"/>
                </a:solidFill>
                <a:latin typeface="Arial" charset="0"/>
              </a:rPr>
              <a:t>đồ dùng được làm </a:t>
            </a:r>
          </a:p>
          <a:p>
            <a:pPr algn="ctr"/>
            <a:r>
              <a:rPr lang="en-US" sz="2000">
                <a:solidFill>
                  <a:srgbClr val="FFFF00"/>
                </a:solidFill>
                <a:latin typeface="Arial" charset="0"/>
              </a:rPr>
              <a:t>từ gang, thép</a:t>
            </a:r>
            <a:r>
              <a:rPr lang="en-US" sz="1600">
                <a:solidFill>
                  <a:srgbClr val="FFFF00"/>
                </a:solidFill>
                <a:latin typeface="Arial" charset="0"/>
              </a:rPr>
              <a:t> 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2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2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2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2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52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522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2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8" dur="500"/>
                                        <p:tgtEl>
                                          <p:spTgt spid="52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2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2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22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2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3" grpId="0"/>
      <p:bldP spid="52237" grpId="0" animBg="1"/>
      <p:bldP spid="52237" grpId="1" animBg="1"/>
      <p:bldP spid="52238" grpId="0"/>
      <p:bldP spid="52238" grpId="1"/>
      <p:bldP spid="52242" grpId="0" animBg="1"/>
      <p:bldP spid="52242" grpId="1" animBg="1"/>
      <p:bldP spid="5224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10" name="AutoShape 14"/>
          <p:cNvSpPr>
            <a:spLocks noChangeArrowheads="1"/>
          </p:cNvSpPr>
          <p:nvPr/>
        </p:nvSpPr>
        <p:spPr bwMode="auto">
          <a:xfrm>
            <a:off x="914400" y="2895600"/>
            <a:ext cx="7391400" cy="2819400"/>
          </a:xfrm>
          <a:prstGeom prst="flowChartTerminator">
            <a:avLst/>
          </a:prstGeom>
          <a:solidFill>
            <a:srgbClr val="FEDEFA"/>
          </a:solidFill>
          <a:ln w="76200" cmpd="tri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24579" name="Text Box 5"/>
          <p:cNvSpPr txBox="1">
            <a:spLocks noChangeArrowheads="1"/>
          </p:cNvSpPr>
          <p:nvPr/>
        </p:nvSpPr>
        <p:spPr bwMode="auto">
          <a:xfrm>
            <a:off x="1447800" y="381000"/>
            <a:ext cx="1600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sng">
                <a:solidFill>
                  <a:srgbClr val="3333FF"/>
                </a:solidFill>
                <a:latin typeface="Arial" charset="0"/>
              </a:rPr>
              <a:t>Khoa học :</a:t>
            </a:r>
          </a:p>
        </p:txBody>
      </p:sp>
      <p:sp>
        <p:nvSpPr>
          <p:cNvPr id="24580" name="TextBox 9"/>
          <p:cNvSpPr txBox="1">
            <a:spLocks noChangeArrowheads="1"/>
          </p:cNvSpPr>
          <p:nvPr/>
        </p:nvSpPr>
        <p:spPr bwMode="auto">
          <a:xfrm>
            <a:off x="3276600" y="381000"/>
            <a:ext cx="3124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SẮT , GANG , THÉP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1447800" y="762000"/>
            <a:ext cx="6400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>
                <a:solidFill>
                  <a:srgbClr val="009900"/>
                </a:solidFill>
                <a:latin typeface="Arial" charset="0"/>
              </a:rPr>
              <a:t>I/ Nguồn gốc và tính chất của sắt , gang , thép :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1447800" y="1143000"/>
            <a:ext cx="6324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>
                <a:solidFill>
                  <a:srgbClr val="009900"/>
                </a:solidFill>
                <a:latin typeface="Arial" charset="0"/>
              </a:rPr>
              <a:t>II/ Ứng dụng của gang , thép trong đời sống :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1447800" y="1524000"/>
            <a:ext cx="6172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>
                <a:solidFill>
                  <a:srgbClr val="009900"/>
                </a:solidFill>
                <a:latin typeface="Arial" charset="0"/>
              </a:rPr>
              <a:t>III/ Cách bảo quản một số đồ dùng được làm từ sắt và hợp kim của sắt :</a:t>
            </a:r>
          </a:p>
        </p:txBody>
      </p:sp>
      <p:sp>
        <p:nvSpPr>
          <p:cNvPr id="55309" name="Text Box 13"/>
          <p:cNvSpPr txBox="1">
            <a:spLocks noChangeArrowheads="1"/>
          </p:cNvSpPr>
          <p:nvPr/>
        </p:nvSpPr>
        <p:spPr bwMode="auto">
          <a:xfrm>
            <a:off x="1447800" y="2743200"/>
            <a:ext cx="6629400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                                        </a:t>
            </a:r>
            <a:endParaRPr lang="en-US" b="1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2000" b="1" u="sng">
                <a:solidFill>
                  <a:srgbClr val="0000FF"/>
                </a:solidFill>
                <a:latin typeface="Arial" charset="0"/>
              </a:rPr>
              <a:t>Bài học :</a:t>
            </a:r>
            <a:r>
              <a:rPr lang="en-US" sz="2000">
                <a:solidFill>
                  <a:srgbClr val="0000FF"/>
                </a:solidFill>
                <a:latin typeface="Arial" charset="0"/>
              </a:rPr>
              <a:t> Sắt là một kim loại được sử dụng dưới dạng hợp kim .Chấn song sắt , hàng rào sắt , đường sắt.. thực ra được làm bằng thép . Các hợp kim của sắt được dùng để làm các đồ dùng như nồi , chảo ,dao , kéo ,cày ,cuốc …và nhiều loại máy móc , tàu xe , cầu , đường sắt …</a:t>
            </a:r>
          </a:p>
          <a:p>
            <a:pPr>
              <a:spcBef>
                <a:spcPct val="50000"/>
              </a:spcBef>
            </a:pPr>
            <a:endParaRPr lang="en-US" sz="2000">
              <a:solidFill>
                <a:srgbClr val="0000FF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53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53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53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8240"/>
                            </p:stCondLst>
                            <p:childTnLst>
                              <p:par>
                                <p:cTn id="11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55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10" grpId="0" animBg="1"/>
      <p:bldP spid="5530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2" descr="G:\gang sat thep\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533400"/>
            <a:ext cx="84582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3429000" y="6172200"/>
            <a:ext cx="1752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2 Thiên thạch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" dur="80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" dur="80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80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13" descr="Manhetit_Fe3O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0" y="228600"/>
            <a:ext cx="51816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467" name="Picture 4" descr="Xiderit_FeCO3"/>
          <p:cNvPicPr>
            <a:picLocks noChangeAspect="1" noChangeArrowheads="1"/>
          </p:cNvPicPr>
          <p:nvPr>
            <p:ph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304800" y="762000"/>
            <a:ext cx="3581400" cy="5029200"/>
          </a:xfrm>
          <a:noFill/>
        </p:spPr>
      </p:pic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3886200" y="6096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Quặng sắt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4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4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2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6" name="Picture 4" descr="G:\gang sat thep\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381000"/>
            <a:ext cx="39624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519" name="Text Box 7"/>
          <p:cNvSpPr txBox="1">
            <a:spLocks noChangeArrowheads="1"/>
          </p:cNvSpPr>
          <p:nvPr/>
        </p:nvSpPr>
        <p:spPr bwMode="auto">
          <a:xfrm>
            <a:off x="1371600" y="6324600"/>
            <a:ext cx="2057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3 Khai thác sắt</a:t>
            </a:r>
            <a:endParaRPr lang="en-US">
              <a:latin typeface="Arial" charset="0"/>
            </a:endParaRPr>
          </a:p>
        </p:txBody>
      </p:sp>
      <p:sp>
        <p:nvSpPr>
          <p:cNvPr id="64520" name="Text Box 8"/>
          <p:cNvSpPr txBox="1">
            <a:spLocks noChangeArrowheads="1"/>
          </p:cNvSpPr>
          <p:nvPr/>
        </p:nvSpPr>
        <p:spPr bwMode="auto">
          <a:xfrm>
            <a:off x="5943600" y="6324600"/>
            <a:ext cx="2209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4 Khai thác sắt</a:t>
            </a:r>
            <a:r>
              <a:rPr lang="en-US">
                <a:latin typeface="Arial" charset="0"/>
              </a:rPr>
              <a:t> </a:t>
            </a:r>
          </a:p>
        </p:txBody>
      </p:sp>
      <p:pic>
        <p:nvPicPr>
          <p:cNvPr id="64521" name="Picture 9" descr="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381000"/>
            <a:ext cx="42672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4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" dur="80"/>
                                        <p:tgtEl>
                                          <p:spTgt spid="645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" dur="80"/>
                                        <p:tgtEl>
                                          <p:spTgt spid="645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80"/>
                                        <p:tgtEl>
                                          <p:spTgt spid="645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45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45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645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645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8" name="Picture 4" descr="2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228600"/>
            <a:ext cx="40386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9" name="Picture 5" descr="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228600"/>
            <a:ext cx="41148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990600" y="2819400"/>
            <a:ext cx="2743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1/Lò luyện gang , thép</a:t>
            </a:r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4953000" y="2819400"/>
            <a:ext cx="3124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2/Nhà máy luyện gang ,thép</a:t>
            </a:r>
          </a:p>
        </p:txBody>
      </p:sp>
      <p:sp>
        <p:nvSpPr>
          <p:cNvPr id="8198" name="Text Box 11"/>
          <p:cNvSpPr txBox="1">
            <a:spLocks noChangeArrowheads="1"/>
          </p:cNvSpPr>
          <p:nvPr/>
        </p:nvSpPr>
        <p:spPr bwMode="auto">
          <a:xfrm>
            <a:off x="914400" y="6400800"/>
            <a:ext cx="3048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>
              <a:latin typeface="Arial" charset="0"/>
            </a:endParaRPr>
          </a:p>
        </p:txBody>
      </p:sp>
      <p:pic>
        <p:nvPicPr>
          <p:cNvPr id="10253" name="Picture 13" descr="1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3429000"/>
            <a:ext cx="41148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762000" y="6491288"/>
            <a:ext cx="28194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Arial" charset="0"/>
              </a:rPr>
              <a:t>Công nhân luyện gang , thép</a:t>
            </a:r>
          </a:p>
        </p:txBody>
      </p:sp>
      <p:pic>
        <p:nvPicPr>
          <p:cNvPr id="10255" name="Picture 15" descr="2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24400" y="3429000"/>
            <a:ext cx="40386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2" name="Text Box 16"/>
          <p:cNvSpPr txBox="1">
            <a:spLocks noChangeArrowheads="1"/>
          </p:cNvSpPr>
          <p:nvPr/>
        </p:nvSpPr>
        <p:spPr bwMode="auto">
          <a:xfrm>
            <a:off x="5562600" y="6491288"/>
            <a:ext cx="27432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>
              <a:latin typeface="Arial" charset="0"/>
            </a:endParaRP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5791200" y="6491288"/>
            <a:ext cx="20574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Arial" charset="0"/>
              </a:rPr>
              <a:t>Thép thành phẩm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102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102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102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3" grpId="0"/>
      <p:bldP spid="31754" grpId="0"/>
      <p:bldP spid="1025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Thep2"/>
          <p:cNvPicPr>
            <a:picLocks noChangeAspect="1" noChangeArrowheads="1"/>
          </p:cNvPicPr>
          <p:nvPr>
            <p:ph type="body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228600" y="0"/>
            <a:ext cx="8763000" cy="6477000"/>
          </a:xfrm>
          <a:noFill/>
        </p:spPr>
      </p:pic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2971800" y="6491288"/>
            <a:ext cx="37338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>
              <a:latin typeface="Arial" charset="0"/>
            </a:endParaRP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3352800" y="6491288"/>
            <a:ext cx="28956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Arial" charset="0"/>
              </a:rPr>
              <a:t>        Nhà máy sản xuất thép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 descr="Thep1"/>
          <p:cNvPicPr>
            <a:picLocks noChangeAspect="1" noChangeArrowheads="1"/>
          </p:cNvPicPr>
          <p:nvPr>
            <p:ph type="body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-152400"/>
            <a:ext cx="9144000" cy="6629400"/>
          </a:xfrm>
          <a:noFill/>
        </p:spPr>
      </p:pic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905000" y="6491288"/>
            <a:ext cx="434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                  Nhà máy sản xuất thép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" dur="80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" dur="80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80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52" name="Picture 8" descr="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0"/>
            <a:ext cx="8839200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3657600" y="6491288"/>
            <a:ext cx="1828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Máy cán thép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5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1408</TotalTime>
  <Words>863</Words>
  <Application>Microsoft Office PowerPoint</Application>
  <PresentationFormat>On-screen Show (4:3)</PresentationFormat>
  <Paragraphs>91</Paragraphs>
  <Slides>23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Times New Roman</vt:lpstr>
      <vt:lpstr>Arial</vt:lpstr>
      <vt:lpstr>Calibri</vt:lpstr>
      <vt:lpstr>Default Design</vt:lpstr>
      <vt:lpstr>Bitmap Image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Ảnh hưởng của quá trình luyện gang , thép đến môi trường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CSTeam</cp:lastModifiedBy>
  <cp:revision>73</cp:revision>
  <dcterms:created xsi:type="dcterms:W3CDTF">2009-11-13T13:33:34Z</dcterms:created>
  <dcterms:modified xsi:type="dcterms:W3CDTF">2016-06-30T02:35:21Z</dcterms:modified>
</cp:coreProperties>
</file>